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3"/>
  </p:notesMasterIdLst>
  <p:sldIdLst>
    <p:sldId id="256" r:id="rId5"/>
    <p:sldId id="305" r:id="rId6"/>
    <p:sldId id="273" r:id="rId7"/>
    <p:sldId id="301" r:id="rId8"/>
    <p:sldId id="302" r:id="rId9"/>
    <p:sldId id="303" r:id="rId10"/>
    <p:sldId id="304" r:id="rId11"/>
    <p:sldId id="300" r:id="rId12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6A77F-213D-4257-870A-5D589696382B}" v="564" dt="2023-01-17T17:46:33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73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4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ros.org/blog/ecosyste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10.png"/><Relationship Id="rId18" Type="http://schemas.openxmlformats.org/officeDocument/2006/relationships/hyperlink" Target="https://en.wikipedia.org/wiki/Robot_Operating_System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hyperlink" Target="https://robots.ros.org/" TargetMode="External"/><Relationship Id="rId2" Type="http://schemas.openxmlformats.org/officeDocument/2006/relationships/image" Target="../media/image13.jpeg"/><Relationship Id="rId16" Type="http://schemas.openxmlformats.org/officeDocument/2006/relationships/hyperlink" Target="https://www.theconstructsim.com/a-list-of-robots-running-on-ros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hyperlink" Target="https://www.automate.org/industry-insights/ros-industrial-for-real-world-solutions" TargetMode="External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obotx.org/" TargetMode="External"/><Relationship Id="rId13" Type="http://schemas.openxmlformats.org/officeDocument/2006/relationships/hyperlink" Target="https://bettstetter.com/swarmalatorbots/" TargetMode="External"/><Relationship Id="rId18" Type="http://schemas.openxmlformats.org/officeDocument/2006/relationships/image" Target="../media/image22.png"/><Relationship Id="rId26" Type="http://schemas.openxmlformats.org/officeDocument/2006/relationships/image" Target="../media/image33.jpeg"/><Relationship Id="rId3" Type="http://schemas.openxmlformats.org/officeDocument/2006/relationships/image" Target="../media/image9.png"/><Relationship Id="rId21" Type="http://schemas.openxmlformats.org/officeDocument/2006/relationships/image" Target="../media/image28.jpeg"/><Relationship Id="rId7" Type="http://schemas.openxmlformats.org/officeDocument/2006/relationships/hyperlink" Target="https://f1tenth.org/" TargetMode="External"/><Relationship Id="rId12" Type="http://schemas.openxmlformats.org/officeDocument/2006/relationships/hyperlink" Target="https://www.theconstructsim.com/a-list-of-robots-running-on-ros2/" TargetMode="External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jpeg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view/opencav/" TargetMode="External"/><Relationship Id="rId11" Type="http://schemas.openxmlformats.org/officeDocument/2006/relationships/hyperlink" Target="https://wiki.ros.org/Industrial/Roadmap" TargetMode="External"/><Relationship Id="rId24" Type="http://schemas.openxmlformats.org/officeDocument/2006/relationships/image" Target="../media/image31.pn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10" Type="http://schemas.openxmlformats.org/officeDocument/2006/relationships/hyperlink" Target="https://youtu.be/-6yAk05et1Q" TargetMode="External"/><Relationship Id="rId19" Type="http://schemas.openxmlformats.org/officeDocument/2006/relationships/image" Target="../media/image26.jpeg"/><Relationship Id="rId4" Type="http://schemas.openxmlformats.org/officeDocument/2006/relationships/image" Target="../media/image10.png"/><Relationship Id="rId9" Type="http://schemas.openxmlformats.org/officeDocument/2006/relationships/hyperlink" Target="https://rosindustrial.org/news" TargetMode="External"/><Relationship Id="rId14" Type="http://schemas.openxmlformats.org/officeDocument/2006/relationships/hyperlink" Target="https://bettstetter.com/drones-that-sync-and-swarm/" TargetMode="External"/><Relationship Id="rId22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ros.org/Industrial" TargetMode="External"/><Relationship Id="rId13" Type="http://schemas.openxmlformats.org/officeDocument/2006/relationships/hyperlink" Target="https://docs.ros.org/en/foxy/index.html" TargetMode="External"/><Relationship Id="rId18" Type="http://schemas.openxmlformats.org/officeDocument/2006/relationships/hyperlink" Target="https://docs.ros.org/en/foxy/Contact.html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iscourse.ros.org/" TargetMode="External"/><Relationship Id="rId12" Type="http://schemas.openxmlformats.org/officeDocument/2006/relationships/hyperlink" Target="https://github.com/ros-industrial/ros_industrial_issues" TargetMode="External"/><Relationship Id="rId17" Type="http://schemas.openxmlformats.org/officeDocument/2006/relationships/hyperlink" Target="https://docs.ros.org/en/foxy/Concepts.html" TargetMode="External"/><Relationship Id="rId2" Type="http://schemas.openxmlformats.org/officeDocument/2006/relationships/image" Target="../media/image9.png"/><Relationship Id="rId16" Type="http://schemas.openxmlformats.org/officeDocument/2006/relationships/hyperlink" Target="https://docs.ros.org/en/foxy/How-To-Guid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ros.org/Support" TargetMode="External"/><Relationship Id="rId11" Type="http://schemas.openxmlformats.org/officeDocument/2006/relationships/hyperlink" Target="https://discourse.ros.org/c/ros-industrial" TargetMode="External"/><Relationship Id="rId5" Type="http://schemas.openxmlformats.org/officeDocument/2006/relationships/hyperlink" Target="https://answers.ros.org/questions/" TargetMode="External"/><Relationship Id="rId15" Type="http://schemas.openxmlformats.org/officeDocument/2006/relationships/hyperlink" Target="https://docs.ros.org/en/foxy/Tutorials.html" TargetMode="External"/><Relationship Id="rId10" Type="http://schemas.openxmlformats.org/officeDocument/2006/relationships/hyperlink" Target="http://wiki.ros.org/Industrial/Tutorials" TargetMode="External"/><Relationship Id="rId19" Type="http://schemas.openxmlformats.org/officeDocument/2006/relationships/image" Target="../media/image11.png"/><Relationship Id="rId4" Type="http://schemas.openxmlformats.org/officeDocument/2006/relationships/hyperlink" Target="https://wiki.ros.org/" TargetMode="External"/><Relationship Id="rId9" Type="http://schemas.openxmlformats.org/officeDocument/2006/relationships/hyperlink" Target="http://wiki.ros.org/Industrial/Install" TargetMode="External"/><Relationship Id="rId14" Type="http://schemas.openxmlformats.org/officeDocument/2006/relationships/hyperlink" Target="https://docs.ros.org/en/foxy/Installation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ros.org/industrial_robot_client" TargetMode="External"/><Relationship Id="rId13" Type="http://schemas.openxmlformats.org/officeDocument/2006/relationships/hyperlink" Target="https://answers.ros.org/question/287470/what-is-the-difference-between-ros-and-ros2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iki.ros.org/simple_message" TargetMode="External"/><Relationship Id="rId12" Type="http://schemas.openxmlformats.org/officeDocument/2006/relationships/hyperlink" Target="https://www.rosin-project.eu/software-quality-assurance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://design.ros2.org/articles/chang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s://wiki.ros.org/Industrial/Industrial_Robot_Driver_Spec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www.generationrobots.com/blog/en/ros-vs-ros2/" TargetMode="External"/><Relationship Id="rId10" Type="http://schemas.openxmlformats.org/officeDocument/2006/relationships/hyperlink" Target="https://wiki.ros.org/Industrial/supported_hardware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wiki.ros.org/industrial_extrinsic_cal" TargetMode="External"/><Relationship Id="rId14" Type="http://schemas.openxmlformats.org/officeDocument/2006/relationships/hyperlink" Target="https://www.theconstructsim.com/infographic-ros-1-vs-ros-2-one-better-2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" TargetMode="External"/><Relationship Id="rId2" Type="http://schemas.openxmlformats.org/officeDocument/2006/relationships/hyperlink" Target="https://ubuntu.com/robotics/what-is-r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ros.org/en/foxy/index.html" TargetMode="External"/><Relationship Id="rId4" Type="http://schemas.openxmlformats.org/officeDocument/2006/relationships/hyperlink" Target="https://rosindustrial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3" y="2475650"/>
            <a:ext cx="8529887" cy="1646302"/>
          </a:xfrm>
        </p:spPr>
        <p:txBody>
          <a:bodyPr/>
          <a:lstStyle/>
          <a:p>
            <a:r>
              <a:rPr lang="en-IN" sz="4400" dirty="0" err="1"/>
              <a:t>AuE</a:t>
            </a:r>
            <a:r>
              <a:rPr lang="en-IN" sz="4400" dirty="0"/>
              <a:t> 8230</a:t>
            </a:r>
            <a:br>
              <a:rPr lang="en-IN" sz="4400" dirty="0"/>
            </a:br>
            <a:r>
              <a:rPr lang="en-IN" sz="4400" dirty="0"/>
              <a:t>Autonomy: Science and Systems</a:t>
            </a:r>
            <a:br>
              <a:rPr lang="en-IN" sz="4400" dirty="0"/>
            </a:br>
            <a:br>
              <a:rPr lang="en-IN" sz="4400" dirty="0"/>
            </a:br>
            <a:r>
              <a:rPr lang="en-IN" sz="2800" dirty="0"/>
              <a:t>Critical Analysis of ROS, ROS-I and ROS2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301441"/>
            <a:ext cx="8529887" cy="1096899"/>
          </a:xfrm>
        </p:spPr>
        <p:txBody>
          <a:bodyPr/>
          <a:lstStyle/>
          <a:p>
            <a:r>
              <a:rPr lang="en-IN" dirty="0"/>
              <a:t>Chinmay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Introduction to ROS and its variants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2676960"/>
            <a:ext cx="10933642" cy="3417281"/>
          </a:xfrm>
        </p:spPr>
        <p:txBody>
          <a:bodyPr/>
          <a:lstStyle/>
          <a:p>
            <a:r>
              <a:rPr lang="en-IN" dirty="0"/>
              <a:t>NOT an OS – rather an SDK/middleware/meta-OS targeted towards robot software development</a:t>
            </a:r>
          </a:p>
          <a:p>
            <a:r>
              <a:rPr lang="en-IN" dirty="0"/>
              <a:t>Provides a message-passing system to share information</a:t>
            </a:r>
          </a:p>
          <a:p>
            <a:r>
              <a:rPr lang="en-IN" dirty="0"/>
              <a:t>Offers out-of-the-box support to launch, debugging, logging, visualization &amp; playback tools</a:t>
            </a:r>
          </a:p>
          <a:p>
            <a:r>
              <a:rPr lang="en-IN" dirty="0"/>
              <a:t>Provides building blocks for drivers, algorithms (perception, planning, control), user-interfaces, etc.</a:t>
            </a:r>
          </a:p>
          <a:p>
            <a:r>
              <a:rPr lang="en-IN" dirty="0"/>
              <a:t>Connects to a global community of students, hobbyists, researchers, MNCs, govt. agencies, etc.</a:t>
            </a:r>
          </a:p>
          <a:p>
            <a:r>
              <a:rPr lang="en-IN" dirty="0"/>
              <a:t>Adopted and modified to many variants for optimal performance and application-specificity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38452C-CDCF-816D-8FC7-F758F275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84" y="1429414"/>
            <a:ext cx="7410026" cy="124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FC2ECD9-0507-FC0D-98FD-FCB548941AE0}"/>
              </a:ext>
            </a:extLst>
          </p:cNvPr>
          <p:cNvGrpSpPr/>
          <p:nvPr/>
        </p:nvGrpSpPr>
        <p:grpSpPr>
          <a:xfrm>
            <a:off x="612013" y="5045254"/>
            <a:ext cx="7570265" cy="902711"/>
            <a:chOff x="3098131" y="5302605"/>
            <a:chExt cx="7570265" cy="90271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3FCBA7B-6B23-4C32-C394-CAD44384B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6422" y="5461013"/>
              <a:ext cx="1731974" cy="58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0CFF51FE-8340-BFE1-49D1-38D1AB4E4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8131" y="5541920"/>
              <a:ext cx="1596533" cy="424079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5C27E5B7-31DE-766F-AB59-A2D82C53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568" y="5302605"/>
              <a:ext cx="1821026" cy="902711"/>
            </a:xfrm>
            <a:prstGeom prst="rect">
              <a:avLst/>
            </a:prstGeom>
          </p:spPr>
        </p:pic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DDE4EEA-6CF3-643B-899D-0DD28D3E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1594" y="5415614"/>
              <a:ext cx="2334828" cy="67669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8E06AB9-2B5C-22DE-A755-63057C265DE4}"/>
              </a:ext>
            </a:extLst>
          </p:cNvPr>
          <p:cNvSpPr txBox="1"/>
          <p:nvPr/>
        </p:nvSpPr>
        <p:spPr>
          <a:xfrm>
            <a:off x="9536853" y="6014725"/>
            <a:ext cx="265514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7"/>
              </a:rPr>
              <a:t>https://www.ros.org/blog/ecosystem/</a:t>
            </a:r>
            <a:endParaRPr lang="en-US" sz="1100" dirty="0"/>
          </a:p>
          <a:p>
            <a:endParaRPr lang="en-US" dirty="0"/>
          </a:p>
        </p:txBody>
      </p:sp>
      <p:pic>
        <p:nvPicPr>
          <p:cNvPr id="3074" name="Picture 2" descr="AUTOWARE: What, How &amp; Where? - Claytex">
            <a:extLst>
              <a:ext uri="{FF2B5EF4-FFF2-40B4-BE49-F238E27FC236}">
                <a16:creationId xmlns:a16="http://schemas.microsoft.com/office/drawing/2014/main" id="{D86F7E80-07E0-BB3F-0922-46FD5A77E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78" y="5061947"/>
            <a:ext cx="3502549" cy="8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5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A78F15F-E916-2C9A-BABE-24C774B97BD1}"/>
              </a:ext>
            </a:extLst>
          </p:cNvPr>
          <p:cNvGrpSpPr/>
          <p:nvPr/>
        </p:nvGrpSpPr>
        <p:grpSpPr>
          <a:xfrm>
            <a:off x="4160216" y="4341982"/>
            <a:ext cx="3636259" cy="1489464"/>
            <a:chOff x="7869899" y="4416211"/>
            <a:chExt cx="4197421" cy="1642533"/>
          </a:xfrm>
        </p:grpSpPr>
        <p:pic>
          <p:nvPicPr>
            <p:cNvPr id="1030" name="Picture 6" descr="First multi-purpose robot designed for use on the aerospace factory floor for aircraft sanding and coating removal using advanced sensors to conduct real-time path planning and analysis as it moves around the aircraft. (Courtesy of Southwest Research Institute)">
              <a:extLst>
                <a:ext uri="{FF2B5EF4-FFF2-40B4-BE49-F238E27FC236}">
                  <a16:creationId xmlns:a16="http://schemas.microsoft.com/office/drawing/2014/main" id="{2FE0F26F-2F0B-F94F-684A-0EDCBA4C2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6631" y="4416211"/>
              <a:ext cx="1030689" cy="164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Two inverted robots paint commercial aircraft skins using sensor fusion and open-source software tools for real-time robot trajectory planning on the fly. (Courtesy of Spirit AeroSystems)">
              <a:extLst>
                <a:ext uri="{FF2B5EF4-FFF2-40B4-BE49-F238E27FC236}">
                  <a16:creationId xmlns:a16="http://schemas.microsoft.com/office/drawing/2014/main" id="{556CC468-853A-D224-58EE-686EC77BD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9000" y="4703457"/>
              <a:ext cx="1542294" cy="1068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utonomous mobile robot uses sensor fusion capabilities developed with ROS open-source software tools to freely and safely navigate the production aisleways of this automaker. (Courtesy of BMW Group)">
              <a:extLst>
                <a:ext uri="{FF2B5EF4-FFF2-40B4-BE49-F238E27FC236}">
                  <a16:creationId xmlns:a16="http://schemas.microsoft.com/office/drawing/2014/main" id="{2517115A-D297-7D79-62BF-D046696B0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899" y="4692588"/>
              <a:ext cx="1433764" cy="1078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7D3B4-12D3-2912-891A-034E990683D8}"/>
              </a:ext>
            </a:extLst>
          </p:cNvPr>
          <p:cNvGrpSpPr/>
          <p:nvPr/>
        </p:nvGrpSpPr>
        <p:grpSpPr>
          <a:xfrm>
            <a:off x="8165552" y="4233697"/>
            <a:ext cx="3267152" cy="1490712"/>
            <a:chOff x="8165552" y="4233697"/>
            <a:chExt cx="3267152" cy="1490712"/>
          </a:xfrm>
        </p:grpSpPr>
        <p:pic>
          <p:nvPicPr>
            <p:cNvPr id="1044" name="Picture 20" descr="Open source personal research robot">
              <a:extLst>
                <a:ext uri="{FF2B5EF4-FFF2-40B4-BE49-F238E27FC236}">
                  <a16:creationId xmlns:a16="http://schemas.microsoft.com/office/drawing/2014/main" id="{33EAE615-A332-49A4-2C8B-D2778AE9F2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299" r="52007"/>
            <a:stretch/>
          </p:blipFill>
          <p:spPr bwMode="auto">
            <a:xfrm>
              <a:off x="8165552" y="4233697"/>
              <a:ext cx="1368948" cy="1490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OpenManipulator">
              <a:extLst>
                <a:ext uri="{FF2B5EF4-FFF2-40B4-BE49-F238E27FC236}">
                  <a16:creationId xmlns:a16="http://schemas.microsoft.com/office/drawing/2014/main" id="{FC0944D6-CA1A-776A-3B01-19D14F400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690" y="4346798"/>
              <a:ext cx="1793014" cy="1122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44380-1CDD-7A20-1178-277A90BEAC84}"/>
              </a:ext>
            </a:extLst>
          </p:cNvPr>
          <p:cNvGrpSpPr/>
          <p:nvPr/>
        </p:nvGrpSpPr>
        <p:grpSpPr>
          <a:xfrm>
            <a:off x="570366" y="3984920"/>
            <a:ext cx="3227836" cy="1905972"/>
            <a:chOff x="570366" y="4039104"/>
            <a:chExt cx="3227836" cy="1905972"/>
          </a:xfrm>
        </p:grpSpPr>
        <p:pic>
          <p:nvPicPr>
            <p:cNvPr id="1040" name="Picture 16" descr="Hands-on With TurtleBot 3, a Powerful Little Robot for Learning ROS - IEEE  Spectrum">
              <a:extLst>
                <a:ext uri="{FF2B5EF4-FFF2-40B4-BE49-F238E27FC236}">
                  <a16:creationId xmlns:a16="http://schemas.microsoft.com/office/drawing/2014/main" id="{CBBC814C-2B0D-C116-5C0A-7783338587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81"/>
            <a:stretch/>
          </p:blipFill>
          <p:spPr bwMode="auto">
            <a:xfrm>
              <a:off x="686928" y="4103799"/>
              <a:ext cx="716451" cy="84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Shadow Dexterous | ROS COMPONENTS">
              <a:extLst>
                <a:ext uri="{FF2B5EF4-FFF2-40B4-BE49-F238E27FC236}">
                  <a16:creationId xmlns:a16="http://schemas.microsoft.com/office/drawing/2014/main" id="{19D5B3A1-A670-CE11-B9EF-33FBF68E7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4" t="7506" r="27764" b="7851"/>
            <a:stretch/>
          </p:blipFill>
          <p:spPr bwMode="auto">
            <a:xfrm>
              <a:off x="3327672" y="4039104"/>
              <a:ext cx="443473" cy="969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D1538BF2-1FB0-8C8D-EEB4-866EADF5C7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8" t="-715" r="22780" b="715"/>
            <a:stretch/>
          </p:blipFill>
          <p:spPr bwMode="auto">
            <a:xfrm>
              <a:off x="1595296" y="4167089"/>
              <a:ext cx="857001" cy="783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Nao - ROBOTS: Your Guide to the World of Robotics">
              <a:extLst>
                <a:ext uri="{FF2B5EF4-FFF2-40B4-BE49-F238E27FC236}">
                  <a16:creationId xmlns:a16="http://schemas.microsoft.com/office/drawing/2014/main" id="{D07C425A-4C67-E054-9647-1A156247FE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4" r="25900"/>
            <a:stretch/>
          </p:blipFill>
          <p:spPr bwMode="auto">
            <a:xfrm>
              <a:off x="2599748" y="4100090"/>
              <a:ext cx="514787" cy="83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ABC056-892B-E050-A22B-2EDBC03B5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0366" y="5027015"/>
              <a:ext cx="3227836" cy="918061"/>
            </a:xfrm>
            <a:prstGeom prst="rect">
              <a:avLst/>
            </a:prstGeom>
          </p:spPr>
        </p:pic>
      </p:grp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5100C2-0C46-97B9-F657-659C690FD9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4400" y="1723609"/>
            <a:ext cx="2475795" cy="657633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BBE1F4BA-D1CC-6894-0148-E16E6B898F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9134" y="1473720"/>
            <a:ext cx="2334827" cy="115741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C423312-6413-F2ED-B3D9-C04C81F823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2901" y="1473720"/>
            <a:ext cx="3604613" cy="1044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Which kind of robots use which system?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2533227"/>
            <a:ext cx="3502554" cy="3561014"/>
          </a:xfrm>
        </p:spPr>
        <p:txBody>
          <a:bodyPr/>
          <a:lstStyle/>
          <a:p>
            <a:r>
              <a:rPr lang="en-IN" dirty="0"/>
              <a:t>Frame transformations (rotations and translations)</a:t>
            </a:r>
          </a:p>
          <a:p>
            <a:r>
              <a:rPr lang="en-IN" dirty="0"/>
              <a:t>Serial chain manipulators</a:t>
            </a:r>
          </a:p>
          <a:p>
            <a:r>
              <a:rPr lang="en-IN" dirty="0"/>
              <a:t>Parallel chain manipulators</a:t>
            </a:r>
          </a:p>
          <a:p>
            <a:r>
              <a:rPr lang="en-IN" dirty="0"/>
              <a:t>Kinematics &amp; differential kinematics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D379DD8-5E0A-7EB4-A4CD-F10B2DF88865}"/>
              </a:ext>
            </a:extLst>
          </p:cNvPr>
          <p:cNvSpPr txBox="1">
            <a:spLocks/>
          </p:cNvSpPr>
          <p:nvPr/>
        </p:nvSpPr>
        <p:spPr>
          <a:xfrm>
            <a:off x="4227069" y="2533227"/>
            <a:ext cx="3502554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Frame transformations (rotations and translations)</a:t>
            </a:r>
          </a:p>
          <a:p>
            <a:r>
              <a:rPr lang="en-IN" dirty="0"/>
              <a:t>Serial chain manipulators</a:t>
            </a:r>
          </a:p>
          <a:p>
            <a:r>
              <a:rPr lang="en-IN" dirty="0"/>
              <a:t>Parallel chain manipulators</a:t>
            </a:r>
          </a:p>
          <a:p>
            <a:r>
              <a:rPr lang="en-IN" dirty="0"/>
              <a:t>Kinematics &amp; differential kinematics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C776A7-1B9B-D011-DEF7-6CAFAAD6BF05}"/>
              </a:ext>
            </a:extLst>
          </p:cNvPr>
          <p:cNvSpPr txBox="1">
            <a:spLocks/>
          </p:cNvSpPr>
          <p:nvPr/>
        </p:nvSpPr>
        <p:spPr>
          <a:xfrm>
            <a:off x="7824960" y="2533227"/>
            <a:ext cx="3502554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Frame transformations (rotations </a:t>
            </a:r>
            <a:r>
              <a:rPr lang="en-IN" dirty="0"/>
              <a:t>and </a:t>
            </a:r>
            <a:r>
              <a:rPr lang="en-IN"/>
              <a:t>translations)</a:t>
            </a:r>
          </a:p>
          <a:p>
            <a:r>
              <a:rPr lang="en-IN"/>
              <a:t>Serial chain manipulators</a:t>
            </a:r>
            <a:endParaRPr lang="en-IN" dirty="0"/>
          </a:p>
          <a:p>
            <a:r>
              <a:rPr lang="en-IN"/>
              <a:t>Parallel chain manipulators</a:t>
            </a:r>
            <a:endParaRPr lang="en-IN" dirty="0"/>
          </a:p>
          <a:p>
            <a:r>
              <a:rPr lang="en-IN"/>
              <a:t>Kinematics &amp; differential kinematics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0AF0D-146D-DFED-5248-6D42A49B177C}"/>
              </a:ext>
            </a:extLst>
          </p:cNvPr>
          <p:cNvSpPr txBox="1"/>
          <p:nvPr/>
        </p:nvSpPr>
        <p:spPr>
          <a:xfrm>
            <a:off x="3872608" y="5920952"/>
            <a:ext cx="4322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16122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https://www.automate.org/industry-insights/ros-industrial-for-real-world-solutions</a:t>
            </a:r>
            <a:r>
              <a:rPr lang="en-US" sz="1100" dirty="0">
                <a:solidFill>
                  <a:srgbClr val="F16122"/>
                </a:solidFill>
              </a:rPr>
              <a:t> 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6B65F-AD10-772E-A317-2DE3C175168E}"/>
              </a:ext>
            </a:extLst>
          </p:cNvPr>
          <p:cNvSpPr txBox="1"/>
          <p:nvPr/>
        </p:nvSpPr>
        <p:spPr>
          <a:xfrm>
            <a:off x="8251082" y="5906398"/>
            <a:ext cx="3940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16122"/>
                </a:solidFill>
                <a:hlinkClick r:id="rId16"/>
              </a:rPr>
              <a:t>https://www.theconstructsim.com/a-list-of-robots-running-on-ros2/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10B67-411B-9C53-A5FD-BE29CEFA3349}"/>
              </a:ext>
            </a:extLst>
          </p:cNvPr>
          <p:cNvSpPr txBox="1"/>
          <p:nvPr/>
        </p:nvSpPr>
        <p:spPr>
          <a:xfrm>
            <a:off x="147080" y="5908915"/>
            <a:ext cx="4037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16122"/>
                </a:solidFill>
                <a:hlinkClick r:id="rId17"/>
              </a:rPr>
              <a:t>https://robots.ros.org/</a:t>
            </a:r>
            <a:endParaRPr lang="en-US" sz="1100" dirty="0">
              <a:solidFill>
                <a:srgbClr val="F16122"/>
              </a:solidFill>
            </a:endParaRPr>
          </a:p>
          <a:p>
            <a:r>
              <a:rPr lang="en-US" sz="1100" dirty="0">
                <a:solidFill>
                  <a:srgbClr val="F16122"/>
                </a:solidFill>
                <a:hlinkClick r:id="rId18"/>
              </a:rPr>
              <a:t>https://en.wikipedia.org/wiki/Robot_Operating_System</a:t>
            </a:r>
            <a:endParaRPr lang="en-US" sz="1100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5100C2-0C46-97B9-F657-659C690F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00" y="1723609"/>
            <a:ext cx="2475795" cy="657633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BBE1F4BA-D1CC-6894-0148-E16E6B898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134" y="1473720"/>
            <a:ext cx="2334827" cy="1157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How are they deployed?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2533227"/>
            <a:ext cx="3502554" cy="3561014"/>
          </a:xfrm>
        </p:spPr>
        <p:txBody>
          <a:bodyPr/>
          <a:lstStyle/>
          <a:p>
            <a:r>
              <a:rPr lang="en-IN" dirty="0"/>
              <a:t>Hobby projects</a:t>
            </a:r>
          </a:p>
          <a:p>
            <a:r>
              <a:rPr lang="en-IN" dirty="0"/>
              <a:t>Robotics competitions</a:t>
            </a:r>
          </a:p>
          <a:p>
            <a:r>
              <a:rPr lang="en-IN" dirty="0"/>
              <a:t>Educational tools</a:t>
            </a:r>
          </a:p>
          <a:p>
            <a:r>
              <a:rPr lang="en-IN" dirty="0"/>
              <a:t>Academic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D379DD8-5E0A-7EB4-A4CD-F10B2DF88865}"/>
              </a:ext>
            </a:extLst>
          </p:cNvPr>
          <p:cNvSpPr txBox="1">
            <a:spLocks/>
          </p:cNvSpPr>
          <p:nvPr/>
        </p:nvSpPr>
        <p:spPr>
          <a:xfrm>
            <a:off x="4227069" y="2533227"/>
            <a:ext cx="3502554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Industrial automation</a:t>
            </a:r>
          </a:p>
          <a:p>
            <a:r>
              <a:rPr lang="en-IN" dirty="0"/>
              <a:t>Product development</a:t>
            </a:r>
          </a:p>
          <a:p>
            <a:r>
              <a:rPr lang="en-IN" dirty="0"/>
              <a:t>Additive manufacturing</a:t>
            </a:r>
          </a:p>
          <a:p>
            <a:r>
              <a:rPr lang="en-IN" dirty="0"/>
              <a:t>Industrial research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C776A7-1B9B-D011-DEF7-6CAFAAD6BF05}"/>
              </a:ext>
            </a:extLst>
          </p:cNvPr>
          <p:cNvSpPr txBox="1">
            <a:spLocks/>
          </p:cNvSpPr>
          <p:nvPr/>
        </p:nvSpPr>
        <p:spPr>
          <a:xfrm>
            <a:off x="7824960" y="2533227"/>
            <a:ext cx="3502554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Educational tools</a:t>
            </a:r>
          </a:p>
          <a:p>
            <a:r>
              <a:rPr lang="en-IN" dirty="0"/>
              <a:t>Academic research</a:t>
            </a:r>
          </a:p>
          <a:p>
            <a:r>
              <a:rPr lang="en-IN" dirty="0"/>
              <a:t>Migrating from ROS to ROS2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B4BE0B-D81C-E2A0-5892-84ECB6EB0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901" y="1473720"/>
            <a:ext cx="3604613" cy="1044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63CBF4-D718-EAAC-3455-1C885A13F154}"/>
              </a:ext>
            </a:extLst>
          </p:cNvPr>
          <p:cNvSpPr txBox="1"/>
          <p:nvPr/>
        </p:nvSpPr>
        <p:spPr>
          <a:xfrm>
            <a:off x="629179" y="5749952"/>
            <a:ext cx="40374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1612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https://sites.google.com/view/opencav/</a:t>
            </a:r>
            <a:endParaRPr lang="en-US" sz="1100" dirty="0">
              <a:solidFill>
                <a:srgbClr val="F16122"/>
              </a:solidFill>
            </a:endParaRPr>
          </a:p>
          <a:p>
            <a:r>
              <a:rPr lang="en-US" sz="1100" dirty="0">
                <a:solidFill>
                  <a:srgbClr val="F1612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https://f1tenth.org/</a:t>
            </a:r>
            <a:endParaRPr lang="en-US" sz="1100" dirty="0">
              <a:solidFill>
                <a:srgbClr val="F16122"/>
              </a:solidFill>
            </a:endParaRPr>
          </a:p>
          <a:p>
            <a:r>
              <a:rPr lang="en-US" sz="1100" dirty="0">
                <a:solidFill>
                  <a:srgbClr val="F16122"/>
                </a:solidFill>
                <a:hlinkClick r:id="rId8"/>
              </a:rPr>
              <a:t>https://robotx.org/</a:t>
            </a:r>
            <a:endParaRPr lang="en-US" sz="1100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87257-CFF1-9828-547B-FD4D985EC49C}"/>
              </a:ext>
            </a:extLst>
          </p:cNvPr>
          <p:cNvSpPr txBox="1"/>
          <p:nvPr/>
        </p:nvSpPr>
        <p:spPr>
          <a:xfrm>
            <a:off x="4468218" y="5753162"/>
            <a:ext cx="34140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16122"/>
                </a:solidFill>
                <a:hlinkClick r:id="rId9"/>
              </a:rPr>
              <a:t>https://rosindustrial.org/news</a:t>
            </a:r>
            <a:endParaRPr lang="en-US" sz="1100" dirty="0">
              <a:solidFill>
                <a:srgbClr val="F16122"/>
              </a:solidFill>
            </a:endParaRPr>
          </a:p>
          <a:p>
            <a:r>
              <a:rPr lang="en-US" sz="1100" dirty="0">
                <a:solidFill>
                  <a:srgbClr val="F16122"/>
                </a:solidFill>
                <a:hlinkClick r:id="rId10"/>
              </a:rPr>
              <a:t>https://youtu.be/-6yAk05et1Q</a:t>
            </a:r>
            <a:endParaRPr lang="en-US" sz="1100" dirty="0">
              <a:solidFill>
                <a:srgbClr val="F16122"/>
              </a:solidFill>
            </a:endParaRPr>
          </a:p>
          <a:p>
            <a:r>
              <a:rPr lang="en-US" sz="1100" dirty="0">
                <a:solidFill>
                  <a:srgbClr val="F16122"/>
                </a:solidFill>
                <a:hlinkClick r:id="rId11"/>
              </a:rPr>
              <a:t>https://wiki.ros.org/Industrial/Roadmap</a:t>
            </a:r>
            <a:endParaRPr lang="en-US" sz="1100" dirty="0">
              <a:solidFill>
                <a:srgbClr val="F1612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C1159-79F4-0E65-A249-CA8711CED34E}"/>
              </a:ext>
            </a:extLst>
          </p:cNvPr>
          <p:cNvSpPr txBox="1"/>
          <p:nvPr/>
        </p:nvSpPr>
        <p:spPr>
          <a:xfrm>
            <a:off x="7729623" y="5759272"/>
            <a:ext cx="46966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16122"/>
                </a:solidFill>
                <a:hlinkClick r:id="rId12"/>
              </a:rPr>
              <a:t>https://www.theconstructsim.com/a-list-of-robots-running-on-ros2/</a:t>
            </a:r>
            <a:endParaRPr lang="en-US" sz="1100" dirty="0">
              <a:solidFill>
                <a:srgbClr val="F16122"/>
              </a:solidFill>
            </a:endParaRPr>
          </a:p>
          <a:p>
            <a:r>
              <a:rPr lang="en-US" sz="1100" dirty="0">
                <a:solidFill>
                  <a:srgbClr val="F16122"/>
                </a:solidFill>
                <a:hlinkClick r:id="rId13"/>
              </a:rPr>
              <a:t>https://bettstetter.com/swarmalatorbots/</a:t>
            </a:r>
            <a:endParaRPr lang="en-US" sz="1100" dirty="0">
              <a:solidFill>
                <a:srgbClr val="F16122"/>
              </a:solidFill>
            </a:endParaRPr>
          </a:p>
          <a:p>
            <a:r>
              <a:rPr lang="en-US" sz="1100" dirty="0">
                <a:solidFill>
                  <a:srgbClr val="F16122"/>
                </a:solidFill>
                <a:hlinkClick r:id="rId14"/>
              </a:rPr>
              <a:t>https://bettstetter.com/drones-that-sync-and-swarm/</a:t>
            </a:r>
            <a:endParaRPr lang="en-US" sz="1100" dirty="0">
              <a:solidFill>
                <a:srgbClr val="F1612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783652-BE11-490C-1413-5A7B671E07C8}"/>
              </a:ext>
            </a:extLst>
          </p:cNvPr>
          <p:cNvGrpSpPr/>
          <p:nvPr/>
        </p:nvGrpSpPr>
        <p:grpSpPr>
          <a:xfrm>
            <a:off x="4085557" y="4265358"/>
            <a:ext cx="3584678" cy="1304547"/>
            <a:chOff x="4099105" y="4226723"/>
            <a:chExt cx="3584678" cy="130454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65D5930-3C8C-0D40-C5BF-041485BAB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012" y="4229685"/>
              <a:ext cx="1694771" cy="130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E99D0D3-6F69-48FF-5D52-CB4315F79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105" y="4226723"/>
              <a:ext cx="1816192" cy="130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126AC-52C9-FF14-3298-E982B67BEC8D}"/>
              </a:ext>
            </a:extLst>
          </p:cNvPr>
          <p:cNvGrpSpPr/>
          <p:nvPr/>
        </p:nvGrpSpPr>
        <p:grpSpPr>
          <a:xfrm>
            <a:off x="379041" y="4082851"/>
            <a:ext cx="3586336" cy="1710787"/>
            <a:chOff x="379041" y="4082851"/>
            <a:chExt cx="3586336" cy="1710787"/>
          </a:xfrm>
        </p:grpSpPr>
        <p:pic>
          <p:nvPicPr>
            <p:cNvPr id="7" name="Picture 30" descr="Build">
              <a:extLst>
                <a:ext uri="{FF2B5EF4-FFF2-40B4-BE49-F238E27FC236}">
                  <a16:creationId xmlns:a16="http://schemas.microsoft.com/office/drawing/2014/main" id="{C48D6BEA-1217-E12C-824E-B52845700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41" y="4920042"/>
              <a:ext cx="1066592" cy="816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F4FF56-A993-83CC-C6BE-109B24D49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12119" r="28755"/>
            <a:stretch/>
          </p:blipFill>
          <p:spPr>
            <a:xfrm>
              <a:off x="506409" y="4089929"/>
              <a:ext cx="1760157" cy="846707"/>
            </a:xfrm>
            <a:prstGeom prst="rect">
              <a:avLst/>
            </a:prstGeom>
          </p:spPr>
        </p:pic>
        <p:pic>
          <p:nvPicPr>
            <p:cNvPr id="2052" name="Picture 4" descr="How to Make an Autonomous Wheeled Robot Using ROS – Automatic Addison">
              <a:extLst>
                <a:ext uri="{FF2B5EF4-FFF2-40B4-BE49-F238E27FC236}">
                  <a16:creationId xmlns:a16="http://schemas.microsoft.com/office/drawing/2014/main" id="{D5AD21F1-54D8-AC3F-9295-3670640EA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348" y="5011787"/>
              <a:ext cx="1042468" cy="781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RobotX - RoboNation">
              <a:extLst>
                <a:ext uri="{FF2B5EF4-FFF2-40B4-BE49-F238E27FC236}">
                  <a16:creationId xmlns:a16="http://schemas.microsoft.com/office/drawing/2014/main" id="{40F5DDD9-F628-A265-7399-631C418B54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0" t="25133" b="11137"/>
            <a:stretch/>
          </p:blipFill>
          <p:spPr bwMode="auto">
            <a:xfrm>
              <a:off x="2361902" y="4082851"/>
              <a:ext cx="1416336" cy="83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Gapter">
              <a:extLst>
                <a:ext uri="{FF2B5EF4-FFF2-40B4-BE49-F238E27FC236}">
                  <a16:creationId xmlns:a16="http://schemas.microsoft.com/office/drawing/2014/main" id="{0DD91E20-1E83-4176-2395-D33A3D06BC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79" b="15329"/>
            <a:stretch/>
          </p:blipFill>
          <p:spPr bwMode="auto">
            <a:xfrm>
              <a:off x="2590966" y="4978229"/>
              <a:ext cx="1374411" cy="801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D69B7E-26ED-84A8-A2FD-4934704AAED3}"/>
              </a:ext>
            </a:extLst>
          </p:cNvPr>
          <p:cNvGrpSpPr/>
          <p:nvPr/>
        </p:nvGrpSpPr>
        <p:grpSpPr>
          <a:xfrm>
            <a:off x="7882279" y="3463239"/>
            <a:ext cx="3663329" cy="2330399"/>
            <a:chOff x="8022262" y="3457032"/>
            <a:chExt cx="3663329" cy="2330399"/>
          </a:xfrm>
        </p:grpSpPr>
        <p:pic>
          <p:nvPicPr>
            <p:cNvPr id="2066" name="Picture 18" descr="e-puck v.2 – RoadNarrows Robotics">
              <a:extLst>
                <a:ext uri="{FF2B5EF4-FFF2-40B4-BE49-F238E27FC236}">
                  <a16:creationId xmlns:a16="http://schemas.microsoft.com/office/drawing/2014/main" id="{38C80946-4B6D-49B0-6682-D7B81DAC2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569" y="3618620"/>
              <a:ext cx="1069859" cy="1044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Legged robots: ROS2 | MAB Robotics | Medium | Medium">
              <a:extLst>
                <a:ext uri="{FF2B5EF4-FFF2-40B4-BE49-F238E27FC236}">
                  <a16:creationId xmlns:a16="http://schemas.microsoft.com/office/drawing/2014/main" id="{5EEA29D3-A9BD-2179-D7A9-5B590F3F95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9" r="30714" b="14353"/>
            <a:stretch/>
          </p:blipFill>
          <p:spPr bwMode="auto">
            <a:xfrm>
              <a:off x="8022262" y="3457032"/>
              <a:ext cx="1502945" cy="1367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Last call for registration: Get ROS2 Industrial Ready Online Workshop -  Training &amp; Education - ROS Discourse">
              <a:extLst>
                <a:ext uri="{FF2B5EF4-FFF2-40B4-BE49-F238E27FC236}">
                  <a16:creationId xmlns:a16="http://schemas.microsoft.com/office/drawing/2014/main" id="{B7F847DB-3F91-5116-B8B3-E8A8BC87A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489" y="3610905"/>
              <a:ext cx="1125412" cy="1125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Robots that sync and swarm: A proof of concept in ROS 2 – Christian  Bettstetter">
              <a:extLst>
                <a:ext uri="{FF2B5EF4-FFF2-40B4-BE49-F238E27FC236}">
                  <a16:creationId xmlns:a16="http://schemas.microsoft.com/office/drawing/2014/main" id="{39B790E1-48A7-830F-F7EC-1B06F76FF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335" y="4783133"/>
              <a:ext cx="1801495" cy="100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Drones that sync and swarm – Christian Bettstetter">
              <a:extLst>
                <a:ext uri="{FF2B5EF4-FFF2-40B4-BE49-F238E27FC236}">
                  <a16:creationId xmlns:a16="http://schemas.microsoft.com/office/drawing/2014/main" id="{C64BE684-C4BF-7816-5454-E075D7CB5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9555" y="4767554"/>
              <a:ext cx="1526036" cy="101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85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5100C2-0C46-97B9-F657-659C690F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00" y="1723609"/>
            <a:ext cx="2475795" cy="657633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BBE1F4BA-D1CC-6894-0148-E16E6B89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34" y="1473720"/>
            <a:ext cx="2334827" cy="1157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What ancillary support resources are available?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43" y="2526453"/>
            <a:ext cx="3502554" cy="3561014"/>
          </a:xfrm>
        </p:spPr>
        <p:txBody>
          <a:bodyPr/>
          <a:lstStyle/>
          <a:p>
            <a:r>
              <a:rPr lang="en-IN" dirty="0"/>
              <a:t>Documentation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4"/>
              </a:rPr>
              <a:t>https://wiki.ros.org/</a:t>
            </a:r>
            <a:endParaRPr lang="en-IN" sz="1400" dirty="0"/>
          </a:p>
          <a:p>
            <a:r>
              <a:rPr lang="en-IN" dirty="0"/>
              <a:t>Questions &amp; answers</a:t>
            </a:r>
          </a:p>
          <a:p>
            <a:pPr marL="0" indent="0">
              <a:buNone/>
            </a:pPr>
            <a:r>
              <a:rPr lang="en-IN" sz="1800" dirty="0"/>
              <a:t>     </a:t>
            </a:r>
            <a:r>
              <a:rPr lang="en-IN" sz="1400" dirty="0">
                <a:hlinkClick r:id="rId5"/>
              </a:rPr>
              <a:t>https://answers.ros.org/questions/</a:t>
            </a:r>
            <a:endParaRPr lang="en-IN" sz="1400" dirty="0"/>
          </a:p>
          <a:p>
            <a:r>
              <a:rPr lang="en-IN" dirty="0"/>
              <a:t>Support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6"/>
              </a:rPr>
              <a:t>http://wiki.ros.org/Support</a:t>
            </a:r>
            <a:endParaRPr lang="en-IN" sz="1400" dirty="0"/>
          </a:p>
          <a:p>
            <a:r>
              <a:rPr lang="en-IN" dirty="0"/>
              <a:t>Discussion forum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7"/>
              </a:rPr>
              <a:t>https://discourse.ros.org/</a:t>
            </a: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D379DD8-5E0A-7EB4-A4CD-F10B2DF88865}"/>
              </a:ext>
            </a:extLst>
          </p:cNvPr>
          <p:cNvSpPr txBox="1">
            <a:spLocks/>
          </p:cNvSpPr>
          <p:nvPr/>
        </p:nvSpPr>
        <p:spPr>
          <a:xfrm>
            <a:off x="3756692" y="2518428"/>
            <a:ext cx="5089281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Documentation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8"/>
              </a:rPr>
              <a:t>http://wiki.ros.org/Industrial</a:t>
            </a:r>
            <a:endParaRPr lang="en-IN" sz="1400" dirty="0"/>
          </a:p>
          <a:p>
            <a:r>
              <a:rPr lang="en-IN" dirty="0"/>
              <a:t>Installation guide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9"/>
              </a:rPr>
              <a:t>http://wiki.ros.org/Industrial/Install</a:t>
            </a:r>
            <a:r>
              <a:rPr lang="en-IN" sz="1400" dirty="0"/>
              <a:t> </a:t>
            </a:r>
          </a:p>
          <a:p>
            <a:r>
              <a:rPr lang="en-IN" dirty="0"/>
              <a:t>Tutorials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10"/>
              </a:rPr>
              <a:t>http://wiki.ros.org/Industrial/Tutorials</a:t>
            </a:r>
            <a:endParaRPr lang="en-IN" sz="1400" dirty="0"/>
          </a:p>
          <a:p>
            <a:r>
              <a:rPr lang="en-IN" dirty="0"/>
              <a:t>Discussion forum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400" dirty="0">
                <a:hlinkClick r:id="rId11"/>
              </a:rPr>
              <a:t>https://discourse.ros.org/c/ros-industrial</a:t>
            </a:r>
            <a:endParaRPr lang="en-IN" sz="1400" dirty="0"/>
          </a:p>
          <a:p>
            <a:r>
              <a:rPr lang="en-IN" dirty="0"/>
              <a:t>Bug/feature tracking</a:t>
            </a:r>
          </a:p>
          <a:p>
            <a:pPr marL="0" indent="0">
              <a:buNone/>
            </a:pPr>
            <a:r>
              <a:rPr lang="en-IN" sz="1400" dirty="0"/>
              <a:t>       </a:t>
            </a:r>
            <a:r>
              <a:rPr lang="en-IN" sz="1100" dirty="0">
                <a:hlinkClick r:id="rId12"/>
              </a:rPr>
              <a:t>https://github.com/ros-industrial/ros_industrial_issues</a:t>
            </a:r>
            <a:endParaRPr lang="en-IN" sz="1400" dirty="0"/>
          </a:p>
          <a:p>
            <a:endParaRPr lang="en-IN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C776A7-1B9B-D011-DEF7-6CAFAAD6BF05}"/>
              </a:ext>
            </a:extLst>
          </p:cNvPr>
          <p:cNvSpPr txBox="1">
            <a:spLocks/>
          </p:cNvSpPr>
          <p:nvPr/>
        </p:nvSpPr>
        <p:spPr>
          <a:xfrm>
            <a:off x="7824960" y="2452855"/>
            <a:ext cx="4245120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Documentation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3"/>
              </a:rPr>
              <a:t>https://docs.ros.org/en/foxy/index.html</a:t>
            </a:r>
            <a:endParaRPr lang="en-IN" sz="1200" dirty="0"/>
          </a:p>
          <a:p>
            <a:r>
              <a:rPr lang="en-IN" dirty="0"/>
              <a:t>Installation guide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4"/>
              </a:rPr>
              <a:t>https://docs.ros.org/en/foxy/Installation.html</a:t>
            </a:r>
            <a:endParaRPr lang="en-IN" sz="1200" dirty="0"/>
          </a:p>
          <a:p>
            <a:r>
              <a:rPr lang="en-IN" dirty="0"/>
              <a:t>Tutorials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5"/>
              </a:rPr>
              <a:t>https://docs.ros.org/en/foxy/Tutorials.html</a:t>
            </a:r>
            <a:endParaRPr lang="en-IN" sz="1200" dirty="0"/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6"/>
              </a:rPr>
              <a:t>https://docs.ros.org/en/foxy/How-To-Guides.html</a:t>
            </a:r>
            <a:endParaRPr lang="en-IN" sz="1200" dirty="0"/>
          </a:p>
          <a:p>
            <a:r>
              <a:rPr lang="en-IN" dirty="0"/>
              <a:t>Concepts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7"/>
              </a:rPr>
              <a:t>https://docs.ros.org/en/foxy/Concepts.html</a:t>
            </a:r>
            <a:endParaRPr lang="en-IN" sz="1200" dirty="0"/>
          </a:p>
          <a:p>
            <a:r>
              <a:rPr lang="en-IN" dirty="0"/>
              <a:t>Support</a:t>
            </a:r>
          </a:p>
          <a:p>
            <a:pPr marL="0" indent="0">
              <a:buNone/>
            </a:pPr>
            <a:r>
              <a:rPr lang="en-IN" sz="1200" dirty="0"/>
              <a:t>        </a:t>
            </a:r>
            <a:r>
              <a:rPr lang="en-IN" sz="1200" dirty="0">
                <a:hlinkClick r:id="rId18"/>
              </a:rPr>
              <a:t>https://docs.ros.org/en/foxy/Contact.html</a:t>
            </a:r>
            <a:endParaRPr lang="en-IN" sz="1200" dirty="0"/>
          </a:p>
          <a:p>
            <a:endParaRPr lang="en-IN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D265791-4230-50C8-ABCC-86236B6FCD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22901" y="1473720"/>
            <a:ext cx="3604613" cy="10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5100C2-0C46-97B9-F657-659C690F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00" y="1723609"/>
            <a:ext cx="2475795" cy="657633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BBE1F4BA-D1CC-6894-0148-E16E6B898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134" y="1473720"/>
            <a:ext cx="2334827" cy="1157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By what features can they be differentiated?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2533227"/>
            <a:ext cx="3502554" cy="2939626"/>
          </a:xfrm>
        </p:spPr>
        <p:txBody>
          <a:bodyPr/>
          <a:lstStyle/>
          <a:p>
            <a:r>
              <a:rPr lang="en-IN" dirty="0"/>
              <a:t>Centralized (master-based) node architecture</a:t>
            </a:r>
          </a:p>
          <a:p>
            <a:r>
              <a:rPr lang="en-IN" dirty="0"/>
              <a:t>C++ 03/11, Python 2</a:t>
            </a:r>
          </a:p>
          <a:p>
            <a:r>
              <a:rPr lang="en-IN" dirty="0"/>
              <a:t>Supported on Linux &amp; macOS</a:t>
            </a:r>
          </a:p>
          <a:p>
            <a:r>
              <a:rPr lang="en-IN" dirty="0"/>
              <a:t>Custom serialization format</a:t>
            </a:r>
          </a:p>
          <a:p>
            <a:r>
              <a:rPr lang="en-IN" dirty="0"/>
              <a:t>Single node in a process</a:t>
            </a:r>
          </a:p>
          <a:p>
            <a:r>
              <a:rPr lang="en-IN" dirty="0"/>
              <a:t>Launch files in XML with limited functionalities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C776A7-1B9B-D011-DEF7-6CAFAAD6BF05}"/>
              </a:ext>
            </a:extLst>
          </p:cNvPr>
          <p:cNvSpPr txBox="1">
            <a:spLocks/>
          </p:cNvSpPr>
          <p:nvPr/>
        </p:nvSpPr>
        <p:spPr>
          <a:xfrm>
            <a:off x="7824960" y="2533227"/>
            <a:ext cx="3737860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Distributed (peer-to-per) node architecture</a:t>
            </a:r>
          </a:p>
          <a:p>
            <a:r>
              <a:rPr lang="en-IN" dirty="0"/>
              <a:t>C++ 11/14/17, Python 3.5</a:t>
            </a:r>
          </a:p>
          <a:p>
            <a:r>
              <a:rPr lang="en-IN" dirty="0"/>
              <a:t>Supported on Linux, macOS, Windows, RTOS</a:t>
            </a:r>
          </a:p>
          <a:p>
            <a:r>
              <a:rPr lang="en-IN" dirty="0"/>
              <a:t>Based on data distribution service standard</a:t>
            </a:r>
          </a:p>
          <a:p>
            <a:r>
              <a:rPr lang="en-IN" dirty="0"/>
              <a:t>Multiple nodes in a process</a:t>
            </a:r>
          </a:p>
          <a:p>
            <a:r>
              <a:rPr lang="en-IN" dirty="0"/>
              <a:t>Launch files in Python enabling complex logic and conditioning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411D9DA-366B-1DD3-F036-B83128369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901" y="1473720"/>
            <a:ext cx="3604613" cy="1044708"/>
          </a:xfrm>
          <a:prstGeom prst="rect">
            <a:avLst/>
          </a:prstGeom>
        </p:spPr>
      </p:pic>
      <p:pic>
        <p:nvPicPr>
          <p:cNvPr id="4098" name="Picture 2" descr="Blog — ROS-Industrial">
            <a:extLst>
              <a:ext uri="{FF2B5EF4-FFF2-40B4-BE49-F238E27FC236}">
                <a16:creationId xmlns:a16="http://schemas.microsoft.com/office/drawing/2014/main" id="{F663C2ED-EFE5-0D6D-C150-CCF5E09B6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3"/>
          <a:stretch/>
        </p:blipFill>
        <p:spPr bwMode="auto">
          <a:xfrm>
            <a:off x="4595756" y="4897119"/>
            <a:ext cx="2839192" cy="138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9AFA5D-F272-6216-9051-6182D6692D33}"/>
              </a:ext>
            </a:extLst>
          </p:cNvPr>
          <p:cNvSpPr txBox="1">
            <a:spLocks/>
          </p:cNvSpPr>
          <p:nvPr/>
        </p:nvSpPr>
        <p:spPr>
          <a:xfrm>
            <a:off x="4227069" y="2533227"/>
            <a:ext cx="3502554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hlinkClick r:id="rId7"/>
              </a:rPr>
              <a:t>Simple message</a:t>
            </a:r>
            <a:endParaRPr lang="en-IN" dirty="0"/>
          </a:p>
          <a:p>
            <a:r>
              <a:rPr lang="en-IN" dirty="0">
                <a:hlinkClick r:id="rId8"/>
              </a:rPr>
              <a:t>Industrial robot client</a:t>
            </a:r>
            <a:endParaRPr lang="en-IN" dirty="0"/>
          </a:p>
          <a:p>
            <a:r>
              <a:rPr lang="en-IN" dirty="0">
                <a:hlinkClick r:id="rId9"/>
              </a:rPr>
              <a:t>Industrial calibration</a:t>
            </a:r>
            <a:endParaRPr lang="en-IN" dirty="0"/>
          </a:p>
          <a:p>
            <a:r>
              <a:rPr lang="en-IN" dirty="0">
                <a:hlinkClick r:id="rId10"/>
              </a:rPr>
              <a:t>Vendor specific packages</a:t>
            </a:r>
            <a:endParaRPr lang="en-IN" dirty="0"/>
          </a:p>
          <a:p>
            <a:r>
              <a:rPr lang="en-IN" dirty="0">
                <a:hlinkClick r:id="rId11"/>
              </a:rPr>
              <a:t>Robot driver specification</a:t>
            </a:r>
            <a:endParaRPr lang="en-IN" dirty="0"/>
          </a:p>
          <a:p>
            <a:r>
              <a:rPr lang="en-IN" dirty="0">
                <a:hlinkClick r:id="rId12"/>
              </a:rPr>
              <a:t>Software quality assurance</a:t>
            </a:r>
            <a:endParaRPr lang="en-IN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A6C5B-CFD0-A75A-E669-05770D218F19}"/>
              </a:ext>
            </a:extLst>
          </p:cNvPr>
          <p:cNvSpPr txBox="1"/>
          <p:nvPr/>
        </p:nvSpPr>
        <p:spPr>
          <a:xfrm>
            <a:off x="110077" y="5604891"/>
            <a:ext cx="4301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16122"/>
                </a:solidFill>
                <a:hlinkClick r:id="rId13"/>
              </a:rPr>
              <a:t>https://answers.ros.org/question/287470/what-is-the-difference-between-ros-and-ros2/</a:t>
            </a:r>
            <a:endParaRPr lang="en-US" sz="800" dirty="0">
              <a:solidFill>
                <a:srgbClr val="F16122"/>
              </a:solidFill>
            </a:endParaRPr>
          </a:p>
          <a:p>
            <a:r>
              <a:rPr lang="en-US" sz="800" dirty="0">
                <a:solidFill>
                  <a:srgbClr val="F1612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https://www.theconstructsim.com/infographic-ros-1-vs-ros-2-one-better-2/</a:t>
            </a:r>
            <a:endParaRPr lang="en-US" sz="800" dirty="0">
              <a:solidFill>
                <a:srgbClr val="F16122"/>
              </a:solidFill>
            </a:endParaRPr>
          </a:p>
          <a:p>
            <a:r>
              <a:rPr lang="en-US" sz="800" dirty="0">
                <a:solidFill>
                  <a:srgbClr val="F16122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https://www.generationrobots.com/blog/en/ros-vs-ros2/</a:t>
            </a:r>
            <a:endParaRPr lang="en-US" sz="800" dirty="0">
              <a:solidFill>
                <a:srgbClr val="F16122"/>
              </a:solidFill>
            </a:endParaRPr>
          </a:p>
          <a:p>
            <a:r>
              <a:rPr lang="en-US" sz="800" dirty="0">
                <a:solidFill>
                  <a:srgbClr val="F16122"/>
                </a:solidFill>
                <a:hlinkClick r:id="rId16"/>
              </a:rPr>
              <a:t>http://design.ros2.org/articles/changes.html</a:t>
            </a:r>
            <a:endParaRPr lang="en-US" sz="800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5100C2-0C46-97B9-F657-659C690F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00" y="1723609"/>
            <a:ext cx="2475795" cy="657633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BBE1F4BA-D1CC-6894-0148-E16E6B89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34" y="1473720"/>
            <a:ext cx="2334827" cy="1157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How to decide which one to use?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3251196"/>
            <a:ext cx="3502554" cy="3561014"/>
          </a:xfrm>
        </p:spPr>
        <p:txBody>
          <a:bodyPr/>
          <a:lstStyle/>
          <a:p>
            <a:r>
              <a:rPr lang="en-IN" dirty="0"/>
              <a:t>Beginners and students</a:t>
            </a:r>
          </a:p>
          <a:p>
            <a:r>
              <a:rPr lang="en-IN" dirty="0"/>
              <a:t>Hobby/educational projects</a:t>
            </a:r>
          </a:p>
          <a:p>
            <a:r>
              <a:rPr lang="en-IN" dirty="0"/>
              <a:t>Rapid prototyping</a:t>
            </a:r>
          </a:p>
          <a:p>
            <a:r>
              <a:rPr lang="en-IN" dirty="0"/>
              <a:t>Stable packages &amp; debugging tools</a:t>
            </a:r>
          </a:p>
          <a:p>
            <a:r>
              <a:rPr lang="en-IN" dirty="0"/>
              <a:t>Community support</a:t>
            </a:r>
          </a:p>
          <a:p>
            <a:r>
              <a:rPr lang="en-IN" dirty="0"/>
              <a:t>Complete and detailed tutorials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D379DD8-5E0A-7EB4-A4CD-F10B2DF88865}"/>
              </a:ext>
            </a:extLst>
          </p:cNvPr>
          <p:cNvSpPr txBox="1">
            <a:spLocks/>
          </p:cNvSpPr>
          <p:nvPr/>
        </p:nvSpPr>
        <p:spPr>
          <a:xfrm>
            <a:off x="4227069" y="3251196"/>
            <a:ext cx="3502554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Robot/hardware drivers</a:t>
            </a:r>
          </a:p>
          <a:p>
            <a:r>
              <a:rPr lang="en-IN" dirty="0"/>
              <a:t>Developer tools</a:t>
            </a:r>
          </a:p>
          <a:p>
            <a:r>
              <a:rPr lang="en-IN" dirty="0"/>
              <a:t>Industrial calibration</a:t>
            </a:r>
          </a:p>
          <a:p>
            <a:r>
              <a:rPr lang="en-IN" dirty="0"/>
              <a:t>Human machine interfaces</a:t>
            </a:r>
          </a:p>
          <a:p>
            <a:r>
              <a:rPr lang="en-IN" dirty="0"/>
              <a:t>Industrial applications</a:t>
            </a:r>
          </a:p>
          <a:p>
            <a:r>
              <a:rPr lang="en-IN" dirty="0"/>
              <a:t>Enterprise scale deployment</a:t>
            </a:r>
          </a:p>
          <a:p>
            <a:r>
              <a:rPr lang="en-IN" dirty="0"/>
              <a:t>Consortium membership benefits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C776A7-1B9B-D011-DEF7-6CAFAAD6BF05}"/>
              </a:ext>
            </a:extLst>
          </p:cNvPr>
          <p:cNvSpPr txBox="1">
            <a:spLocks/>
          </p:cNvSpPr>
          <p:nvPr/>
        </p:nvSpPr>
        <p:spPr>
          <a:xfrm>
            <a:off x="7824959" y="3251196"/>
            <a:ext cx="3947093" cy="35610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Computer professional learners</a:t>
            </a:r>
          </a:p>
          <a:p>
            <a:r>
              <a:rPr lang="en-IN" dirty="0"/>
              <a:t>Robot security</a:t>
            </a:r>
          </a:p>
          <a:p>
            <a:r>
              <a:rPr lang="en-IN" dirty="0"/>
              <a:t>Real-time control</a:t>
            </a:r>
          </a:p>
          <a:p>
            <a:r>
              <a:rPr lang="en-IN" dirty="0"/>
              <a:t>Minimal dependencies</a:t>
            </a:r>
          </a:p>
          <a:p>
            <a:r>
              <a:rPr lang="en-IN" dirty="0"/>
              <a:t>Better portability</a:t>
            </a:r>
          </a:p>
          <a:p>
            <a:r>
              <a:rPr lang="en-IN" dirty="0"/>
              <a:t>Greater reliability &amp; </a:t>
            </a:r>
            <a:r>
              <a:rPr lang="en-IN" dirty="0" err="1"/>
              <a:t>persistance</a:t>
            </a:r>
            <a:endParaRPr lang="en-IN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E2758F5-1F3B-4F81-EE1D-C5DF9827D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901" y="1473720"/>
            <a:ext cx="3604613" cy="10447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9027D6-4D4D-FF5B-9A23-8AF36C061C9C}"/>
              </a:ext>
            </a:extLst>
          </p:cNvPr>
          <p:cNvSpPr txBox="1">
            <a:spLocks/>
          </p:cNvSpPr>
          <p:nvPr/>
        </p:nvSpPr>
        <p:spPr>
          <a:xfrm>
            <a:off x="612110" y="2555995"/>
            <a:ext cx="10950710" cy="6576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F16122"/>
                </a:solidFill>
              </a:rPr>
              <a:t>After analysing the key differences between the 3 ROS variants, depending upon project requirements and application(s), one may choose to use ROS/ROS-I/ROS2 based on the following considerations:</a:t>
            </a:r>
          </a:p>
        </p:txBody>
      </p:sp>
    </p:spTree>
    <p:extLst>
      <p:ext uri="{BB962C8B-B14F-4D97-AF65-F5344CB8AC3E}">
        <p14:creationId xmlns:p14="http://schemas.microsoft.com/office/powerpoint/2010/main" val="42521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Resources and 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Quigley, Morgan &amp; Conley, Ken &amp; </a:t>
            </a:r>
            <a:r>
              <a:rPr lang="en-IN" dirty="0" err="1"/>
              <a:t>Gerkey</a:t>
            </a:r>
            <a:r>
              <a:rPr lang="en-IN" dirty="0"/>
              <a:t>, Brian &amp; Faust, Josh &amp; Foote, Tully &amp; </a:t>
            </a:r>
            <a:r>
              <a:rPr lang="en-IN" dirty="0" err="1"/>
              <a:t>Leibs</a:t>
            </a:r>
            <a:r>
              <a:rPr lang="en-IN" dirty="0"/>
              <a:t>, Jeremy &amp; Wheeler, Rob &amp; Ng, Andrew, 2009, “ROS: an open-source Robot Operating System”, ICRA Workshop on Open Source Software, 3</a:t>
            </a:r>
          </a:p>
          <a:p>
            <a:r>
              <a:rPr lang="en-US" i="0" dirty="0">
                <a:solidFill>
                  <a:srgbClr val="777777"/>
                </a:solidFill>
                <a:effectLst/>
              </a:rPr>
              <a:t>Edwards, S.M., 2011,</a:t>
            </a:r>
            <a:r>
              <a:rPr lang="en-IN" dirty="0"/>
              <a:t> “</a:t>
            </a:r>
            <a:r>
              <a:rPr lang="en-US" i="0" dirty="0">
                <a:solidFill>
                  <a:srgbClr val="777777"/>
                </a:solidFill>
                <a:effectLst/>
              </a:rPr>
              <a:t>Leveraging the Open Source Robot Operating System (ROS) for New Industrial Applications” Robotics Summit, Robotic Trends Virtual Conference Series, September</a:t>
            </a:r>
            <a:endParaRPr lang="en-IN" dirty="0"/>
          </a:p>
          <a:p>
            <a:r>
              <a:rPr lang="en-US" dirty="0" err="1"/>
              <a:t>Macenski</a:t>
            </a:r>
            <a:r>
              <a:rPr lang="en-US" dirty="0"/>
              <a:t>, Steve &amp; Foote, Tully &amp; </a:t>
            </a:r>
            <a:r>
              <a:rPr lang="en-US" dirty="0" err="1"/>
              <a:t>Gerkey</a:t>
            </a:r>
            <a:r>
              <a:rPr lang="en-US" dirty="0"/>
              <a:t>, Brian &amp; </a:t>
            </a:r>
            <a:r>
              <a:rPr lang="en-US" dirty="0" err="1"/>
              <a:t>Lalancette</a:t>
            </a:r>
            <a:r>
              <a:rPr lang="en-US" dirty="0"/>
              <a:t>, Chris &amp; Woodall, William, 2022, Robot Operating System 2: Design, Architecture, and Uses In The Wild, 10.48550/arXiv.2211.07752</a:t>
            </a:r>
          </a:p>
          <a:p>
            <a:r>
              <a:rPr lang="en-US" dirty="0"/>
              <a:t>Overview: </a:t>
            </a:r>
            <a:r>
              <a:rPr lang="en-US" dirty="0">
                <a:hlinkClick r:id="rId2"/>
              </a:rPr>
              <a:t>https://ubuntu.com/robotics/what-is-ros</a:t>
            </a:r>
            <a:endParaRPr lang="en-US" dirty="0"/>
          </a:p>
          <a:p>
            <a:r>
              <a:rPr lang="en-US" dirty="0"/>
              <a:t>ROS Documentation: </a:t>
            </a:r>
            <a:r>
              <a:rPr lang="en-US" dirty="0">
                <a:hlinkClick r:id="rId3"/>
              </a:rPr>
              <a:t>http://wiki.ros.org/</a:t>
            </a:r>
            <a:endParaRPr lang="en-US" dirty="0"/>
          </a:p>
          <a:p>
            <a:r>
              <a:rPr lang="en-US" dirty="0"/>
              <a:t>ROS-I Documentation: </a:t>
            </a:r>
            <a:r>
              <a:rPr lang="en-US" dirty="0">
                <a:hlinkClick r:id="rId4"/>
              </a:rPr>
              <a:t>https://rosindustrial.org/</a:t>
            </a:r>
            <a:endParaRPr lang="en-US" dirty="0"/>
          </a:p>
          <a:p>
            <a:r>
              <a:rPr lang="en-US" dirty="0"/>
              <a:t>ROS2 Documentation: </a:t>
            </a:r>
            <a:r>
              <a:rPr lang="en-US" dirty="0">
                <a:hlinkClick r:id="rId5"/>
              </a:rPr>
              <a:t>https://docs.ros.org/en/foxy/index.html</a:t>
            </a:r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January 17,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6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74a92416-d9ca-4b07-a40e-6415e67b2c58"/>
    <ds:schemaRef ds:uri="http://purl.org/dc/dcmitype/"/>
    <ds:schemaRef ds:uri="http://schemas.openxmlformats.org/package/2006/metadata/core-properties"/>
    <ds:schemaRef ds:uri="http://purl.org/dc/elements/1.1/"/>
    <ds:schemaRef ds:uri="f41829d9-305b-4af6-8494-753a2a44d29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1000</Words>
  <Application>Microsoft Office PowerPoint</Application>
  <PresentationFormat>Widescreen</PresentationFormat>
  <Paragraphs>148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Trebuchet MS</vt:lpstr>
      <vt:lpstr>Wingdings 2</vt:lpstr>
      <vt:lpstr>Wingdings 3</vt:lpstr>
      <vt:lpstr>ARMLab CU-ICAR</vt:lpstr>
      <vt:lpstr>AuE 8230 Autonomy: Science and Systems  Critical Analysis of ROS, ROS-I and ROS2</vt:lpstr>
      <vt:lpstr>Introduction to ROS and its variants</vt:lpstr>
      <vt:lpstr>Which kind of robots use which system?</vt:lpstr>
      <vt:lpstr>How are they deployed?</vt:lpstr>
      <vt:lpstr>What ancillary support resources are available?</vt:lpstr>
      <vt:lpstr>By what features can they be differentiated?</vt:lpstr>
      <vt:lpstr>How to decide which one to use?</vt:lpstr>
      <vt:lpstr>Resources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11</cp:revision>
  <dcterms:created xsi:type="dcterms:W3CDTF">2020-04-29T07:35:04Z</dcterms:created>
  <dcterms:modified xsi:type="dcterms:W3CDTF">2023-01-17T17:49:15Z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